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5"/>
  </p:notesMasterIdLst>
  <p:sldIdLst>
    <p:sldId id="265" r:id="rId2"/>
    <p:sldId id="256" r:id="rId3"/>
    <p:sldId id="266" r:id="rId4"/>
    <p:sldId id="257" r:id="rId5"/>
    <p:sldId id="258" r:id="rId6"/>
    <p:sldId id="259" r:id="rId7"/>
    <p:sldId id="260" r:id="rId8"/>
    <p:sldId id="261" r:id="rId9"/>
    <p:sldId id="262" r:id="rId10"/>
    <p:sldId id="267" r:id="rId11"/>
    <p:sldId id="263" r:id="rId12"/>
    <p:sldId id="264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802BE4-D37C-446A-854A-D9FE8B913B07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51DC45-A56F-4942-A044-ADDAA564BAB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02322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51DC45-A56F-4942-A044-ADDAA564BAB1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805CC-9E64-4F64-B5C4-64999AD823A8}" type="datetime1">
              <a:rPr lang="ru-RU" smtClean="0"/>
              <a:pPr/>
              <a:t>24.03.2015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BBEF5-A3E6-48D3-8EF3-C41CC22D52F2}" type="datetime1">
              <a:rPr lang="ru-RU" smtClean="0"/>
              <a:pPr/>
              <a:t>24.03.2015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1D01A-193A-4F71-BB50-3966458CDE10}" type="datetime1">
              <a:rPr lang="ru-RU" smtClean="0"/>
              <a:pPr/>
              <a:t>24.03.2015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C81F5-270A-42C0-99DC-CB04EB80A2ED}" type="datetime1">
              <a:rPr lang="ru-RU" smtClean="0"/>
              <a:pPr/>
              <a:t>24.03.2015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F9831-0C3E-4763-A111-1C61791CDFED}" type="datetime1">
              <a:rPr lang="ru-RU" smtClean="0"/>
              <a:pPr/>
              <a:t>24.03.2015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394B0-B076-4EEC-BDB1-39006BB71FB3}" type="datetime1">
              <a:rPr lang="ru-RU" smtClean="0"/>
              <a:pPr/>
              <a:t>24.03.2015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1583E-F5F6-4A35-AFB3-77718B092D66}" type="datetime1">
              <a:rPr lang="ru-RU" smtClean="0"/>
              <a:pPr/>
              <a:t>24.03.2015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ABECF-571B-41F9-8FB7-F2BAAE095503}" type="datetime1">
              <a:rPr lang="ru-RU" smtClean="0"/>
              <a:pPr/>
              <a:t>24.03.2015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42E9A-F56B-405E-B73F-7CDCB64D187D}" type="datetime1">
              <a:rPr lang="ru-RU" smtClean="0"/>
              <a:pPr/>
              <a:t>24.03.2015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DA2A5-B2A0-4BC1-B51B-A93C1289D5E1}" type="datetime1">
              <a:rPr lang="ru-RU" smtClean="0"/>
              <a:pPr/>
              <a:t>24.03.2015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E7FEA-1804-4FBA-92EA-0A9FAECA2519}" type="datetime1">
              <a:rPr lang="ru-RU" smtClean="0"/>
              <a:pPr/>
              <a:t>24.03.2015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1A6838-6273-48FE-8A8E-C412AE5CD22E}" type="datetime1">
              <a:rPr lang="ru-RU" smtClean="0"/>
              <a:pPr/>
              <a:t>24.03.2015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gif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7429" t="11438" r="16712" b="10797"/>
          <a:stretch>
            <a:fillRect/>
          </a:stretch>
        </p:blipFill>
        <p:spPr bwMode="auto">
          <a:xfrm>
            <a:off x="251520" y="548680"/>
            <a:ext cx="8568952" cy="5688632"/>
          </a:xfrm>
          <a:prstGeom prst="rect">
            <a:avLst/>
          </a:prstGeom>
          <a:noFill/>
          <a:ln w="76200" cap="rnd" cmpd="tri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620688"/>
            <a:ext cx="8064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Инструкция</a:t>
            </a:r>
            <a:r>
              <a:rPr lang="ru-RU" dirty="0" smtClean="0"/>
              <a:t>. </a:t>
            </a:r>
            <a:r>
              <a:rPr lang="ru-RU" i="1" dirty="0" smtClean="0"/>
              <a:t>Вот задание № 8. </a:t>
            </a:r>
            <a:r>
              <a:rPr lang="ru-RU" dirty="0" smtClean="0"/>
              <a:t>(Далее следует показ на бланке, где расположено задание № 8.) </a:t>
            </a:r>
            <a:r>
              <a:rPr lang="ru-RU" i="1" dirty="0" smtClean="0"/>
              <a:t>А теперь посмотрите на доску.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39552" y="2420888"/>
            <a:ext cx="806489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	Сейчас я скажу слово,  которое надо записать в квадратики, один квадратик – один звук. В квадратике ставим  крестик, вот так </a:t>
            </a:r>
            <a:r>
              <a:rPr lang="ru-RU" dirty="0" smtClean="0"/>
              <a:t>(показать).</a:t>
            </a:r>
            <a:r>
              <a:rPr lang="ru-RU" i="1" dirty="0" smtClean="0"/>
              <a:t>  </a:t>
            </a:r>
            <a:endParaRPr lang="ru-RU" dirty="0" smtClean="0"/>
          </a:p>
          <a:p>
            <a:r>
              <a:rPr lang="ru-RU" i="1" dirty="0" smtClean="0"/>
              <a:t>Например, слово ДОМ. </a:t>
            </a:r>
            <a:r>
              <a:rPr lang="ru-RU" dirty="0" smtClean="0"/>
              <a:t>В этот момент педагог четко произносит слово ДОМ и демонстрирует детям, как отмечать звуки в квадратах. </a:t>
            </a:r>
            <a:r>
              <a:rPr lang="ru-RU" i="1" dirty="0" smtClean="0"/>
              <a:t>В слове ДОМ — три звука: Д, О, М </a:t>
            </a:r>
            <a:r>
              <a:rPr lang="ru-RU" dirty="0" smtClean="0"/>
              <a:t>(ставит крестики  в квадраты). </a:t>
            </a:r>
            <a:r>
              <a:rPr lang="ru-RU" i="1" dirty="0" smtClean="0"/>
              <a:t>Вот видите, здесь несколько  квадратиков лишних. В них мы ничего не будем отмечать, поскольку в слове ДОМ всего три звука. Квадратиков может быть больше, чем звуков в слове. Будьте внимательны!</a:t>
            </a:r>
            <a:endParaRPr lang="ru-RU" dirty="0" smtClean="0"/>
          </a:p>
          <a:p>
            <a:r>
              <a:rPr lang="ru-RU" i="1" dirty="0" smtClean="0"/>
              <a:t>	Теперь возьмите простой карандаш. Я буду говорить слово, а вы — отмечать каждый звук в своем квадратике на листе</a:t>
            </a:r>
            <a:r>
              <a:rPr lang="ru-RU" dirty="0" smtClean="0"/>
              <a:t> (в этот момент специалист показывает на бланке, где необходимо проставлять крестики).</a:t>
            </a:r>
          </a:p>
          <a:p>
            <a:r>
              <a:rPr lang="ru-RU" i="1" dirty="0" smtClean="0"/>
              <a:t>Начали. Первое слово — ШАР, начинаем отмечать звуки... </a:t>
            </a:r>
            <a:endParaRPr lang="ru-RU" dirty="0" smtClean="0"/>
          </a:p>
          <a:p>
            <a:endParaRPr lang="ru-RU" b="1" dirty="0" smtClean="0"/>
          </a:p>
          <a:p>
            <a:r>
              <a:rPr lang="ru-RU" b="1" dirty="0" smtClean="0"/>
              <a:t>Слова для анализа: ШАР, СУП, МУХА, КОШКА, КАПИТАН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164288" y="1484784"/>
            <a:ext cx="648072" cy="6480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300192" y="1484784"/>
            <a:ext cx="648072" cy="6480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1484784"/>
            <a:ext cx="648072" cy="6480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923928" y="1484784"/>
            <a:ext cx="648072" cy="6480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131840" y="1484784"/>
            <a:ext cx="648072" cy="6480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716016" y="1484784"/>
            <a:ext cx="648072" cy="6480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5508104" y="1484784"/>
            <a:ext cx="648072" cy="6480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 l="50635" t="49828" r="26121" b="33438"/>
          <a:stretch>
            <a:fillRect/>
          </a:stretch>
        </p:blipFill>
        <p:spPr bwMode="auto">
          <a:xfrm>
            <a:off x="359532" y="1716770"/>
            <a:ext cx="8424936" cy="3424461"/>
          </a:xfrm>
          <a:prstGeom prst="rect">
            <a:avLst/>
          </a:prstGeom>
          <a:noFill/>
          <a:ln w="76200" cap="rnd" cmpd="tri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 l="50635" t="65578" r="17819" b="9813"/>
          <a:stretch>
            <a:fillRect/>
          </a:stretch>
        </p:blipFill>
        <p:spPr bwMode="auto">
          <a:xfrm>
            <a:off x="395536" y="332656"/>
            <a:ext cx="8373090" cy="3672408"/>
          </a:xfrm>
          <a:prstGeom prst="rect">
            <a:avLst/>
          </a:prstGeom>
          <a:noFill/>
          <a:ln w="76200" cap="rnd" cmpd="tri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39552" y="4365104"/>
            <a:ext cx="78488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Инструкция: </a:t>
            </a:r>
          </a:p>
          <a:p>
            <a:r>
              <a:rPr lang="ru-RU" i="1" dirty="0" smtClean="0"/>
              <a:t>На этой карточке нарисовано шесть пар картинок. Возьмите простой карандаш. Сейчас мы с вами будем зачеркивать те картинки, которые я назову: </a:t>
            </a:r>
            <a:r>
              <a:rPr lang="ru-RU" b="1" i="1" dirty="0" smtClean="0"/>
              <a:t>коза, крыша, жар, трава, мишка, хорь.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13</a:t>
            </a:fld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47564" y="55451"/>
          <a:ext cx="7848872" cy="6747099"/>
        </p:xfrm>
        <a:graphic>
          <a:graphicData uri="http://schemas.openxmlformats.org/drawingml/2006/table">
            <a:tbl>
              <a:tblPr/>
              <a:tblGrid>
                <a:gridCol w="6711720"/>
                <a:gridCol w="1137152"/>
              </a:tblGrid>
              <a:tr h="57322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Фамилия, имя ребенка</a:t>
                      </a:r>
                    </a:p>
                  </a:txBody>
                  <a:tcPr marL="6021" marR="6021" marT="6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6021" marR="6021" marT="6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  <a:tr h="19097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Дата рождения</a:t>
                      </a:r>
                    </a:p>
                  </a:txBody>
                  <a:tcPr marL="6021" marR="6021" marT="6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6021" marR="6021" marT="6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  <a:tr h="19097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I.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Зрительно-моторная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координация  (Задание №4 «Продолжи узор») 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6021" marR="6021" marT="6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6021" marR="6021" marT="6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FFFF00"/>
                    </a:solidFill>
                  </a:tcPr>
                </a:tc>
              </a:tr>
              <a:tr h="19097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узор №1</a:t>
                      </a:r>
                    </a:p>
                  </a:txBody>
                  <a:tcPr marL="6021" marR="6021" marT="6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6021" marR="6021" marT="6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FFFF00"/>
                    </a:solidFill>
                  </a:tcPr>
                </a:tc>
              </a:tr>
              <a:tr h="19097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latin typeface="Arial Narrow"/>
                        </a:rPr>
                        <a:t>графомоторные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 навыки</a:t>
                      </a:r>
                    </a:p>
                  </a:txBody>
                  <a:tcPr marL="6021" marR="6021" marT="6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6021" marR="6021" marT="6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  <a:tr h="19097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установление закономерностей</a:t>
                      </a:r>
                    </a:p>
                  </a:txBody>
                  <a:tcPr marL="6021" marR="6021" marT="6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6021" marR="6021" marT="6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  <a:tr h="19097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узор №2</a:t>
                      </a:r>
                    </a:p>
                  </a:txBody>
                  <a:tcPr marL="6021" marR="6021" marT="6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6021" marR="6021" marT="6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FFFF00"/>
                    </a:solidFill>
                  </a:tcPr>
                </a:tc>
              </a:tr>
              <a:tr h="19097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latin typeface="Arial Narrow"/>
                        </a:rPr>
                        <a:t>графомоторные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 навыки</a:t>
                      </a:r>
                    </a:p>
                  </a:txBody>
                  <a:tcPr marL="6021" marR="6021" marT="6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6021" marR="6021" marT="6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FFFFFF"/>
                    </a:solidFill>
                  </a:tcPr>
                </a:tc>
              </a:tr>
              <a:tr h="19097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установление закономерностей</a:t>
                      </a:r>
                    </a:p>
                  </a:txBody>
                  <a:tcPr marL="6021" marR="6021" marT="6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6021" marR="6021" marT="6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  <a:tr h="19097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узор №3</a:t>
                      </a:r>
                    </a:p>
                  </a:txBody>
                  <a:tcPr marL="6021" marR="6021" marT="6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6021" marR="6021" marT="6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FFFF00"/>
                    </a:solidFill>
                  </a:tcPr>
                </a:tc>
              </a:tr>
              <a:tr h="19097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latin typeface="Arial Narrow"/>
                        </a:rPr>
                        <a:t>графомоторные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 навыки</a:t>
                      </a:r>
                    </a:p>
                  </a:txBody>
                  <a:tcPr marL="6021" marR="6021" marT="6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6021" marR="6021" marT="6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FFFFFF"/>
                    </a:solidFill>
                  </a:tcPr>
                </a:tc>
              </a:tr>
              <a:tr h="19097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установление закономерностей</a:t>
                      </a:r>
                    </a:p>
                  </a:txBody>
                  <a:tcPr marL="6021" marR="6021" marT="6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6021" marR="6021" marT="6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  <a:tr h="19097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самоконтроль </a:t>
                      </a:r>
                    </a:p>
                  </a:txBody>
                  <a:tcPr marL="6021" marR="6021" marT="6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6021" marR="6021" marT="6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  <a:tr h="250585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kern="1200" dirty="0" smtClean="0">
                          <a:solidFill>
                            <a:srgbClr val="000000"/>
                          </a:solidFill>
                          <a:latin typeface="Arial Narrow"/>
                          <a:ea typeface="+mn-ea"/>
                          <a:cs typeface="+mn-cs"/>
                        </a:rPr>
                        <a:t>II. </a:t>
                      </a:r>
                      <a:r>
                        <a:rPr lang="ru-RU" sz="1400" b="1" i="0" u="none" strike="noStrike" kern="1200" dirty="0" smtClean="0">
                          <a:solidFill>
                            <a:srgbClr val="000000"/>
                          </a:solidFill>
                          <a:latin typeface="Arial Narrow"/>
                          <a:ea typeface="+mn-ea"/>
                          <a:cs typeface="+mn-cs"/>
                        </a:rPr>
                        <a:t>Математические представления (Задание № 5  «Сосчитай,  сравни, дополни»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)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6021" marR="6021" marT="6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6021" marR="6021" marT="6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FFFF00"/>
                    </a:solidFill>
                  </a:tcPr>
                </a:tc>
              </a:tr>
              <a:tr h="19097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1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Счет</a:t>
                      </a:r>
                    </a:p>
                  </a:txBody>
                  <a:tcPr marL="6021" marR="6021" marT="6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6021" marR="6021" marT="6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FFFFFF"/>
                    </a:solidFill>
                  </a:tcPr>
                </a:tc>
              </a:tr>
              <a:tr h="19097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1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Сравнение</a:t>
                      </a:r>
                    </a:p>
                  </a:txBody>
                  <a:tcPr marL="6021" marR="6021" marT="6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6021" marR="6021" marT="6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FFFFFF"/>
                    </a:solidFill>
                  </a:tcPr>
                </a:tc>
              </a:tr>
              <a:tr h="19097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1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Приведение к равенству</a:t>
                      </a:r>
                    </a:p>
                  </a:txBody>
                  <a:tcPr marL="6021" marR="6021" marT="6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6021" marR="6021" marT="6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FFFFFF"/>
                    </a:solidFill>
                  </a:tcPr>
                </a:tc>
              </a:tr>
              <a:tr h="19097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III.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Мыслительные процессы</a:t>
                      </a:r>
                    </a:p>
                  </a:txBody>
                  <a:tcPr marL="6021" marR="6021" marT="6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6021" marR="6021" marT="6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FFFF00"/>
                    </a:solidFill>
                  </a:tcPr>
                </a:tc>
              </a:tr>
              <a:tr h="19097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1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Классификация (</a:t>
                      </a:r>
                      <a:r>
                        <a:rPr lang="ru-RU" sz="1400" b="1" i="0" u="none" strike="noStrike" kern="1200" dirty="0" smtClean="0">
                          <a:solidFill>
                            <a:srgbClr val="000000"/>
                          </a:solidFill>
                          <a:latin typeface="Arial Narrow"/>
                          <a:ea typeface="+mn-ea"/>
                          <a:cs typeface="+mn-cs"/>
                        </a:rPr>
                        <a:t>Задание № 6 «Раскрашивание фигур»)</a:t>
                      </a:r>
                      <a:endParaRPr lang="ru-RU" sz="1400" b="1" i="0" u="none" strike="noStrike" kern="1200" dirty="0">
                        <a:solidFill>
                          <a:srgbClr val="000000"/>
                        </a:solidFill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6021" marR="6021" marT="6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6021" marR="6021" marT="6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  <a:tr h="190972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1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Исключение </a:t>
                      </a:r>
                      <a:r>
                        <a:rPr lang="ru-RU" sz="1400" b="0" i="1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лишнего (</a:t>
                      </a:r>
                      <a:r>
                        <a:rPr lang="ru-RU" sz="1400" b="1" i="0" u="none" strike="noStrike" kern="1200" dirty="0" smtClean="0">
                          <a:solidFill>
                            <a:srgbClr val="000000"/>
                          </a:solidFill>
                          <a:latin typeface="Arial Narrow"/>
                          <a:ea typeface="+mn-ea"/>
                          <a:cs typeface="+mn-cs"/>
                        </a:rPr>
                        <a:t>Задание № 7  «Пятый лишний»</a:t>
                      </a:r>
                      <a:r>
                        <a:rPr lang="ru-RU" sz="1400" b="0" i="1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)</a:t>
                      </a:r>
                      <a:endParaRPr lang="ru-RU" sz="1400" b="0" i="1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6021" marR="6021" marT="6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6021" marR="6021" marT="6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  <a:tr h="19097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IV. Звукобуквенный анализ, синтез, фонематическое восприятие</a:t>
                      </a:r>
                    </a:p>
                  </a:txBody>
                  <a:tcPr marL="6021" marR="6021" marT="6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6021" marR="6021" marT="6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FFFF00"/>
                    </a:solidFill>
                  </a:tcPr>
                </a:tc>
              </a:tr>
              <a:tr h="190972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1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Звукобуквенный </a:t>
                      </a:r>
                      <a:r>
                        <a:rPr lang="ru-RU" sz="1400" b="0" i="1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анализ  (</a:t>
                      </a:r>
                      <a:r>
                        <a:rPr lang="ru-RU" sz="1400" b="1" i="0" u="none" strike="noStrike" kern="1200" dirty="0" smtClean="0">
                          <a:solidFill>
                            <a:srgbClr val="000000"/>
                          </a:solidFill>
                          <a:latin typeface="Arial Narrow"/>
                          <a:ea typeface="+mn-ea"/>
                          <a:cs typeface="+mn-cs"/>
                        </a:rPr>
                        <a:t>Задание № 8  «Слова»)</a:t>
                      </a:r>
                      <a:endParaRPr lang="ru-RU" sz="1400" b="1" i="0" u="none" strike="noStrike" kern="1200" dirty="0">
                        <a:solidFill>
                          <a:srgbClr val="000000"/>
                        </a:solidFill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6021" marR="6021" marT="6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6021" marR="6021" marT="6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  <a:tr h="19097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1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Фонематическое </a:t>
                      </a:r>
                      <a:r>
                        <a:rPr lang="ru-RU" sz="1400" b="0" i="0" u="none" strike="noStrike" kern="1200" dirty="0" smtClean="0">
                          <a:solidFill>
                            <a:srgbClr val="000000"/>
                          </a:solidFill>
                          <a:latin typeface="Arial Narrow"/>
                          <a:ea typeface="+mn-ea"/>
                          <a:cs typeface="+mn-cs"/>
                        </a:rPr>
                        <a:t>восприятие</a:t>
                      </a:r>
                      <a:r>
                        <a:rPr lang="ru-RU" sz="1400" b="1" i="0" u="none" strike="noStrike" kern="1200" dirty="0" smtClean="0">
                          <a:solidFill>
                            <a:srgbClr val="000000"/>
                          </a:solidFill>
                          <a:latin typeface="Arial Narrow"/>
                          <a:ea typeface="+mn-ea"/>
                          <a:cs typeface="+mn-cs"/>
                        </a:rPr>
                        <a:t> (Задание № 9  «Фонематическое восприятие»)</a:t>
                      </a:r>
                      <a:endParaRPr lang="ru-RU" sz="1400" b="1" i="0" u="none" strike="noStrike" kern="1200" dirty="0">
                        <a:solidFill>
                          <a:srgbClr val="000000"/>
                        </a:solidFill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6021" marR="6021" marT="6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6021" marR="6021" marT="6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  <a:tr h="190972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1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Звуковой </a:t>
                      </a:r>
                      <a:r>
                        <a:rPr lang="ru-RU" sz="1400" b="0" i="1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синтез  (</a:t>
                      </a:r>
                      <a:r>
                        <a:rPr lang="ru-RU" sz="1400" b="1" i="0" u="none" strike="noStrike" kern="1200" dirty="0" smtClean="0">
                          <a:solidFill>
                            <a:srgbClr val="000000"/>
                          </a:solidFill>
                          <a:latin typeface="Arial Narrow"/>
                          <a:ea typeface="+mn-ea"/>
                          <a:cs typeface="+mn-cs"/>
                        </a:rPr>
                        <a:t>Задание № 2 «Звуковой синтез»)</a:t>
                      </a:r>
                      <a:endParaRPr lang="ru-RU" sz="1400" b="0" i="1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6021" marR="6021" marT="6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6021" marR="6021" marT="6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  <a:tr h="190972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V. Саморегуляция и организация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деятельности (</a:t>
                      </a:r>
                      <a:r>
                        <a:rPr lang="ru-RU" sz="1400" b="1" i="0" u="none" strike="noStrike" kern="1200" dirty="0" smtClean="0">
                          <a:solidFill>
                            <a:srgbClr val="000000"/>
                          </a:solidFill>
                          <a:latin typeface="Arial Narrow"/>
                          <a:ea typeface="+mn-ea"/>
                          <a:cs typeface="+mn-cs"/>
                        </a:rPr>
                        <a:t>Задание №3  «Поручения»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)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6021" marR="6021" marT="6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6021" marR="6021" marT="6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FFFF00"/>
                    </a:solidFill>
                  </a:tcPr>
                </a:tc>
              </a:tr>
              <a:tr h="19097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1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Саморегуляция</a:t>
                      </a:r>
                    </a:p>
                  </a:txBody>
                  <a:tcPr marL="6021" marR="6021" marT="6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6021" marR="6021" marT="6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  <a:tr h="19097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1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самоконтроль </a:t>
                      </a:r>
                    </a:p>
                  </a:txBody>
                  <a:tcPr marL="6021" marR="6021" marT="6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6021" marR="6021" marT="6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  <a:tr h="190972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VI.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Внимание (</a:t>
                      </a:r>
                      <a:r>
                        <a:rPr lang="ru-RU" sz="1400" b="1" i="0" u="none" strike="noStrike" kern="1200" dirty="0" smtClean="0">
                          <a:solidFill>
                            <a:srgbClr val="000000"/>
                          </a:solidFill>
                          <a:latin typeface="Arial Narrow"/>
                          <a:ea typeface="+mn-ea"/>
                          <a:cs typeface="+mn-cs"/>
                        </a:rPr>
                        <a:t>Задание №1 Методика </a:t>
                      </a:r>
                      <a:r>
                        <a:rPr lang="ru-RU" sz="1400" b="1" i="0" u="none" strike="noStrike" kern="1200" dirty="0" err="1" smtClean="0">
                          <a:solidFill>
                            <a:srgbClr val="000000"/>
                          </a:solidFill>
                          <a:latin typeface="Arial Narrow"/>
                          <a:ea typeface="+mn-ea"/>
                          <a:cs typeface="+mn-cs"/>
                        </a:rPr>
                        <a:t>Пьерона-Рузера</a:t>
                      </a:r>
                      <a:r>
                        <a:rPr lang="ru-RU" sz="1400" b="1" i="0" u="none" strike="noStrike" kern="1200" dirty="0" smtClean="0">
                          <a:solidFill>
                            <a:srgbClr val="000000"/>
                          </a:solidFill>
                          <a:latin typeface="Arial Narrow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)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6021" marR="6021" marT="6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6021" marR="6021" marT="6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FFFF00"/>
                    </a:solidFill>
                  </a:tcPr>
                </a:tc>
              </a:tr>
              <a:tr h="19097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1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Пробы на внимание</a:t>
                      </a:r>
                    </a:p>
                  </a:txBody>
                  <a:tcPr marL="6021" marR="6021" marT="6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6021" marR="6021" marT="6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8536" t="11438" r="49918" b="9813"/>
          <a:stretch>
            <a:fillRect/>
          </a:stretch>
        </p:blipFill>
        <p:spPr bwMode="auto">
          <a:xfrm>
            <a:off x="323528" y="188640"/>
            <a:ext cx="4628314" cy="6495880"/>
          </a:xfrm>
          <a:prstGeom prst="rect">
            <a:avLst/>
          </a:prstGeom>
          <a:noFill/>
          <a:ln w="76200" cap="rnd" cmpd="tri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436096" y="836712"/>
            <a:ext cx="3528392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Инструкция. </a:t>
            </a:r>
            <a:r>
              <a:rPr lang="ru-RU" sz="1600" i="1" dirty="0" smtClean="0"/>
              <a:t>«Смотрите, вот в этом квадратике я поставлю точку, в треугольнике </a:t>
            </a:r>
            <a:r>
              <a:rPr lang="ru-RU" sz="1600" dirty="0" smtClean="0"/>
              <a:t>— </a:t>
            </a:r>
            <a:r>
              <a:rPr lang="ru-RU" sz="1600" i="1" dirty="0" smtClean="0"/>
              <a:t>вот такую черточку (вертикальную), круг оставлю чистым, ничего в нем не нарисую, а в ромбе — вот такую черточку (горизонтальную). Все остальные фигуры вы заполните сами, точно так же, как я вам показала» </a:t>
            </a:r>
            <a:r>
              <a:rPr lang="ru-RU" sz="1600" dirty="0" smtClean="0"/>
              <a:t>(еще раз повторить, где и что нарисовать — устно).  После того, как я скажу «стоп»  вам нужно поставить вот такую черту (показать на примере) там, где вы остановились и потом продолжить работать дальше со следующей фигурки.</a:t>
            </a:r>
            <a:r>
              <a:rPr lang="ru-RU" dirty="0" smtClean="0"/>
              <a:t>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Жизнь со слоном) ВКонтакте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827584" y="1196752"/>
            <a:ext cx="1873441" cy="1791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Dancing Shoes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40" y="1196752"/>
            <a:ext cx="1634226" cy="1701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Раскраска овощи бесплатно. - 24 Декабря 2013 - Blog - Iphonec"/>
          <p:cNvPicPr/>
          <p:nvPr/>
        </p:nvPicPr>
        <p:blipFill>
          <a:blip r:embed="rId5" cstate="print"/>
          <a:srcRect l="9124" t="4800" r="9676"/>
          <a:stretch>
            <a:fillRect/>
          </a:stretch>
        </p:blipFill>
        <p:spPr bwMode="auto">
          <a:xfrm>
            <a:off x="5148064" y="1196752"/>
            <a:ext cx="1244946" cy="1591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stena: раскраска посуды"/>
          <p:cNvPicPr/>
          <p:nvPr/>
        </p:nvPicPr>
        <p:blipFill>
          <a:blip r:embed="rId6" cstate="print"/>
          <a:srcRect l="5778" t="22086" r="5970"/>
          <a:stretch>
            <a:fillRect/>
          </a:stretch>
        </p:blipFill>
        <p:spPr bwMode="auto">
          <a:xfrm>
            <a:off x="6804248" y="1268760"/>
            <a:ext cx="1676816" cy="1615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Кухня Председатель странице раскраски / Фото Супер раскраска &quot; Фотобанк - бесплатный сток"/>
          <p:cNvPicPr/>
          <p:nvPr/>
        </p:nvPicPr>
        <p:blipFill>
          <a:blip r:embed="rId7" cstate="print"/>
          <a:srcRect l="3555" t="6853" r="64448" b="29943"/>
          <a:stretch>
            <a:fillRect/>
          </a:stretch>
        </p:blipFill>
        <p:spPr bwMode="auto">
          <a:xfrm>
            <a:off x="5796136" y="3429000"/>
            <a:ext cx="2664296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Скругленный прямоугольник 9"/>
          <p:cNvSpPr/>
          <p:nvPr/>
        </p:nvSpPr>
        <p:spPr>
          <a:xfrm>
            <a:off x="1259632" y="476672"/>
            <a:ext cx="864096" cy="57606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</a:t>
            </a:r>
            <a:endParaRPr lang="ru-RU" sz="4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347864" y="476672"/>
            <a:ext cx="864096" cy="57606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Т</a:t>
            </a:r>
            <a:endParaRPr lang="ru-RU" sz="4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292080" y="548680"/>
            <a:ext cx="864096" cy="57606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У</a:t>
            </a:r>
            <a:endParaRPr lang="ru-RU" sz="4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7164288" y="548680"/>
            <a:ext cx="864096" cy="57606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Л</a:t>
            </a:r>
            <a:endParaRPr lang="ru-RU" sz="4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5536" y="3645024"/>
            <a:ext cx="511256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Инструкция:  </a:t>
            </a:r>
            <a:r>
              <a:rPr lang="ru-RU" i="1" dirty="0" smtClean="0"/>
              <a:t>Сложи слово по первым звукам картинок и соедини  с предметом, изображенным  на правой стороне листа.</a:t>
            </a:r>
          </a:p>
          <a:p>
            <a:r>
              <a:rPr lang="ru-RU" b="1" i="1" dirty="0" smtClean="0"/>
              <a:t>Например: </a:t>
            </a:r>
            <a:r>
              <a:rPr lang="ru-RU" i="1" dirty="0" smtClean="0"/>
              <a:t>посмотрите у меня на листочке картинки. Какая первая картинка? Какой первый звук вы слышите? И т.д.</a:t>
            </a:r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l="50635" t="11438" r="18373" b="41313"/>
          <a:stretch>
            <a:fillRect/>
          </a:stretch>
        </p:blipFill>
        <p:spPr bwMode="auto">
          <a:xfrm>
            <a:off x="1007604" y="373804"/>
            <a:ext cx="7128792" cy="6110393"/>
          </a:xfrm>
          <a:prstGeom prst="rect">
            <a:avLst/>
          </a:prstGeom>
          <a:noFill/>
          <a:ln w="76200" cap="rnd" cmpd="tri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 l="52116" t="58227" r="20033" b="10860"/>
          <a:stretch>
            <a:fillRect/>
          </a:stretch>
        </p:blipFill>
        <p:spPr bwMode="auto">
          <a:xfrm>
            <a:off x="1043608" y="332656"/>
            <a:ext cx="6768752" cy="4248472"/>
          </a:xfrm>
          <a:prstGeom prst="rect">
            <a:avLst/>
          </a:prstGeom>
          <a:noFill/>
          <a:ln w="76200" cap="rnd" cmpd="tri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611560" y="4797152"/>
            <a:ext cx="777686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Инструкция: </a:t>
            </a:r>
            <a:r>
              <a:rPr lang="ru-RU" i="1" dirty="0" smtClean="0"/>
              <a:t> А) Ребята, при выполнении этих заданий вы должны быть очень внимательны и сообразительны. Ваша задача - выполнять каждое из моих несложных поручений быстро и без ошибок. Каждое поручение вы будете выполнять в одном из шести  квадратов выданного вам бланка. Если вы не успели выполнить какое-то задание, переходите к следующему. Сделав случайную ошибку, аккуратно исправьте её. Как только я скажу "стоп", закончите выполнение задания.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188640"/>
            <a:ext cx="8596985" cy="476786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3528" y="5013176"/>
            <a:ext cx="84969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Инструкция</a:t>
            </a:r>
            <a:r>
              <a:rPr lang="ru-RU" dirty="0" smtClean="0"/>
              <a:t>. </a:t>
            </a:r>
            <a:r>
              <a:rPr lang="ru-RU" i="1" dirty="0" smtClean="0"/>
              <a:t>Здесь нарисованы три узора.  </a:t>
            </a:r>
            <a:r>
              <a:rPr lang="ru-RU" dirty="0" smtClean="0"/>
              <a:t>А) </a:t>
            </a:r>
            <a:r>
              <a:rPr lang="ru-RU" i="1" dirty="0" smtClean="0"/>
              <a:t>Найдите первый узор, посмотрите на него внимательно. Возьмите карандаши, нарисуйте первый  узор так же как в образце до конца строки. Когда закончите,  положите карандаш на стол. Когда будете рисовать, старайтесь не отрывать карандаш от листа бумаги. Будьте внимательны. По моему сигналу прекращаем работу на этой строке и  начинаем новый узор. 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l="20166" t="41991" r="55382" b="34497"/>
          <a:stretch>
            <a:fillRect/>
          </a:stretch>
        </p:blipFill>
        <p:spPr bwMode="auto">
          <a:xfrm>
            <a:off x="2267744" y="260648"/>
            <a:ext cx="6480720" cy="3312368"/>
          </a:xfrm>
          <a:prstGeom prst="rect">
            <a:avLst/>
          </a:prstGeom>
          <a:noFill/>
          <a:ln w="76200" cap="rnd" cmpd="tri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79512" y="3718679"/>
            <a:ext cx="871296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Инструкция : </a:t>
            </a:r>
            <a:r>
              <a:rPr lang="ru-RU" dirty="0" smtClean="0"/>
              <a:t>(</a:t>
            </a:r>
            <a:r>
              <a:rPr lang="ru-RU" dirty="0" err="1" smtClean="0"/>
              <a:t>инструкция</a:t>
            </a:r>
            <a:r>
              <a:rPr lang="ru-RU" dirty="0" smtClean="0"/>
              <a:t> дается поэтапно, повторяется не более 2-х раз). </a:t>
            </a:r>
            <a:r>
              <a:rPr lang="ru-RU" i="1" dirty="0" smtClean="0"/>
              <a:t>Все нашли задание номер 5? </a:t>
            </a:r>
            <a:endParaRPr lang="ru-RU" dirty="0" smtClean="0"/>
          </a:p>
          <a:p>
            <a:pPr lvl="0" algn="just"/>
            <a:r>
              <a:rPr lang="ru-RU" i="1" dirty="0" smtClean="0"/>
              <a:t>	1)Сосчитайте, сколько кружков нарисовано на листе, и  обведите кружочком нужную  цифру в ряду чисел </a:t>
            </a:r>
            <a:r>
              <a:rPr lang="ru-RU" dirty="0" smtClean="0"/>
              <a:t>(следует показ — где на бланке следует обвести соответствующую цифру, обозначающую количество кружков)</a:t>
            </a:r>
            <a:r>
              <a:rPr lang="ru-RU" i="1" dirty="0" smtClean="0"/>
              <a:t>. </a:t>
            </a:r>
            <a:endParaRPr lang="ru-RU" dirty="0" smtClean="0"/>
          </a:p>
          <a:p>
            <a:pPr lvl="0" algn="just"/>
            <a:r>
              <a:rPr lang="ru-RU" i="1" dirty="0" smtClean="0"/>
              <a:t>	2)Сколько квадратов нарисовано </a:t>
            </a:r>
            <a:r>
              <a:rPr lang="ru-RU" dirty="0" smtClean="0"/>
              <a:t>(следует показ — где на бланке следует обвести соответствующую цифру),</a:t>
            </a:r>
            <a:r>
              <a:rPr lang="ru-RU" i="1" dirty="0" smtClean="0"/>
              <a:t> и обозначьте нужную  цифру  на числовом ряду. </a:t>
            </a:r>
            <a:endParaRPr lang="ru-RU" dirty="0" smtClean="0"/>
          </a:p>
          <a:p>
            <a:pPr lvl="0" algn="just"/>
            <a:r>
              <a:rPr lang="ru-RU" i="1" dirty="0" smtClean="0"/>
              <a:t>	3)Поставьте карандашом крестик  на той стороне листа, где фигур больше.  Зачеркни лишние фигуры, чтобы квадратов и кругов стало поровну.</a:t>
            </a:r>
            <a:endParaRPr lang="ru-RU" dirty="0" smtClean="0"/>
          </a:p>
          <a:p>
            <a:pPr algn="just"/>
            <a:r>
              <a:rPr lang="ru-RU" i="1" dirty="0" smtClean="0"/>
              <a:t>Берите простой карандаш и начинайте работать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 l="19869" t="65980" r="53633" b="17386"/>
          <a:stretch>
            <a:fillRect/>
          </a:stretch>
        </p:blipFill>
        <p:spPr bwMode="auto">
          <a:xfrm>
            <a:off x="395536" y="332656"/>
            <a:ext cx="7344816" cy="2592288"/>
          </a:xfrm>
          <a:prstGeom prst="rect">
            <a:avLst/>
          </a:prstGeom>
          <a:noFill/>
          <a:ln w="76200" cap="rnd" cmpd="tri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683568" y="3501008"/>
            <a:ext cx="770485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i="1" dirty="0" smtClean="0"/>
              <a:t>Инструкция: </a:t>
            </a:r>
          </a:p>
          <a:p>
            <a:pPr algn="just"/>
            <a:r>
              <a:rPr lang="ru-RU" i="1" dirty="0" smtClean="0"/>
              <a:t>	Сейчас внимательно рассмотрите эти фигуры и мысленно разделите их на несколько групп так, чтобы в каждой группе были одинаковые фигуры. Фигуры каждой группы нужно закрасить одинаковым цветом. Сколько найдете одинаковых фигур, столько и понадобится вам разных цветных карандашей. Цвет выбирайте сами». </a:t>
            </a:r>
          </a:p>
          <a:p>
            <a:pPr algn="just"/>
            <a:r>
              <a:rPr lang="ru-RU" b="1" i="1" dirty="0" smtClean="0"/>
              <a:t>(Задание повторяется не более двух раз.)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 l="50635" t="11438" r="18373" b="50172"/>
          <a:stretch>
            <a:fillRect/>
          </a:stretch>
        </p:blipFill>
        <p:spPr bwMode="auto">
          <a:xfrm>
            <a:off x="1259632" y="188640"/>
            <a:ext cx="6617350" cy="4608512"/>
          </a:xfrm>
          <a:prstGeom prst="rect">
            <a:avLst/>
          </a:prstGeom>
          <a:noFill/>
          <a:ln w="76200" cap="rnd" cmpd="tri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683568" y="5085184"/>
            <a:ext cx="7920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Инструкция:</a:t>
            </a:r>
            <a:r>
              <a:rPr lang="ru-RU" i="1" dirty="0" smtClean="0"/>
              <a:t>  На этой карточке нарисованы пять рядов картинок, в каждом ряду по пять предметов, четыре из них имеют что-то общее (подходят друг к другу), а один не подходит. Посмотри, что не подходит, какой предмет здесь лишний  и зачеркни его.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188</TotalTime>
  <Words>592</Words>
  <Application>Microsoft Office PowerPoint</Application>
  <PresentationFormat>Экран (4:3)</PresentationFormat>
  <Paragraphs>98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</dc:creator>
  <cp:lastModifiedBy>Файзулина</cp:lastModifiedBy>
  <cp:revision>25</cp:revision>
  <dcterms:created xsi:type="dcterms:W3CDTF">2015-03-16T17:00:41Z</dcterms:created>
  <dcterms:modified xsi:type="dcterms:W3CDTF">2015-03-24T10:00:07Z</dcterms:modified>
</cp:coreProperties>
</file>